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Ubuntu Light"/>
      <p:regular r:id="rId11"/>
      <p:bold r:id="rId12"/>
      <p:italic r:id="rId13"/>
      <p:boldItalic r:id="rId14"/>
    </p:embeddedFont>
    <p:embeddedFont>
      <p:font typeface="Comfortaa Regular"/>
      <p:regular r:id="rId15"/>
      <p:bold r:id="rId16"/>
    </p:embeddedFont>
    <p:embeddedFont>
      <p:font typeface="Roboto Light"/>
      <p:regular r:id="rId17"/>
      <p:bold r:id="rId18"/>
      <p:italic r:id="rId19"/>
      <p:boldItalic r:id="rId20"/>
    </p:embeddedFont>
    <p:embeddedFont>
      <p:font typeface="Comforta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boldItalic.fntdata"/><Relationship Id="rId11" Type="http://schemas.openxmlformats.org/officeDocument/2006/relationships/font" Target="fonts/UbuntuLight-regular.fntdata"/><Relationship Id="rId22" Type="http://schemas.openxmlformats.org/officeDocument/2006/relationships/font" Target="fonts/Comfortaa-bold.fntdata"/><Relationship Id="rId10" Type="http://schemas.openxmlformats.org/officeDocument/2006/relationships/slide" Target="slides/slide6.xml"/><Relationship Id="rId21" Type="http://schemas.openxmlformats.org/officeDocument/2006/relationships/font" Target="fonts/Comfortaa-regular.fntdata"/><Relationship Id="rId13" Type="http://schemas.openxmlformats.org/officeDocument/2006/relationships/font" Target="fonts/UbuntuLight-italic.fntdata"/><Relationship Id="rId12" Type="http://schemas.openxmlformats.org/officeDocument/2006/relationships/font" Target="fonts/Ubuntu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omfortaaRegular-regular.fntdata"/><Relationship Id="rId14" Type="http://schemas.openxmlformats.org/officeDocument/2006/relationships/font" Target="fonts/UbuntuLight-boldItalic.fntdata"/><Relationship Id="rId17" Type="http://schemas.openxmlformats.org/officeDocument/2006/relationships/font" Target="fonts/RobotoLight-regular.fntdata"/><Relationship Id="rId16" Type="http://schemas.openxmlformats.org/officeDocument/2006/relationships/font" Target="fonts/ComfortaaRegular-bold.fntdata"/><Relationship Id="rId5" Type="http://schemas.openxmlformats.org/officeDocument/2006/relationships/slide" Target="slides/slide1.xml"/><Relationship Id="rId19" Type="http://schemas.openxmlformats.org/officeDocument/2006/relationships/font" Target="fonts/RobotoLight-italic.fntdata"/><Relationship Id="rId6" Type="http://schemas.openxmlformats.org/officeDocument/2006/relationships/slide" Target="slides/slide2.xml"/><Relationship Id="rId18" Type="http://schemas.openxmlformats.org/officeDocument/2006/relationships/font" Target="fonts/Roboto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7fa98d368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7fa98d368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7fa98d368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7fa98d368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7fa98d368_1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7fa98d368_1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7fa98d368_1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7fa98d368_1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7fa98d368_1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7fa98d368_1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8.png"/><Relationship Id="rId9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3.jpg"/><Relationship Id="rId7" Type="http://schemas.openxmlformats.org/officeDocument/2006/relationships/image" Target="../media/image12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.jpg"/><Relationship Id="rId7" Type="http://schemas.openxmlformats.org/officeDocument/2006/relationships/image" Target="../media/image9.jpg"/><Relationship Id="rId8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587625" y="3912550"/>
            <a:ext cx="2497800" cy="105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200">
                <a:solidFill>
                  <a:srgbClr val="0097A7"/>
                </a:solidFill>
                <a:latin typeface="Comfortaa"/>
                <a:ea typeface="Comfortaa"/>
                <a:cs typeface="Comfortaa"/>
                <a:sym typeface="Comfortaa"/>
              </a:rPr>
              <a:t>Ω</a:t>
            </a:r>
            <a:r>
              <a:rPr lang="ru" sz="5200">
                <a:solidFill>
                  <a:srgbClr val="78909C"/>
                </a:solidFill>
                <a:latin typeface="Comfortaa"/>
                <a:ea typeface="Comfortaa"/>
                <a:cs typeface="Comfortaa"/>
                <a:sym typeface="Comfortaa"/>
              </a:rPr>
              <a:t>Lab</a:t>
            </a:r>
            <a:endParaRPr sz="5200">
              <a:solidFill>
                <a:srgbClr val="78909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472350" y="1950950"/>
            <a:ext cx="66582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78909C"/>
                </a:solidFill>
                <a:latin typeface="Roboto Light"/>
                <a:ea typeface="Roboto Light"/>
                <a:cs typeface="Roboto Light"/>
                <a:sym typeface="Roboto Light"/>
              </a:rPr>
              <a:t>инновационный контроллер</a:t>
            </a:r>
            <a:endParaRPr sz="2400">
              <a:solidFill>
                <a:srgbClr val="78909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D9D9D9"/>
                </a:solidFill>
                <a:latin typeface="Roboto Light"/>
                <a:ea typeface="Roboto Light"/>
                <a:cs typeface="Roboto Light"/>
                <a:sym typeface="Roboto Light"/>
              </a:rPr>
              <a:t>для работы в Ar/Vr и считывания движений человека</a:t>
            </a:r>
            <a:endParaRPr sz="1800">
              <a:solidFill>
                <a:srgbClr val="D9D9D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-1800" y="5084850"/>
            <a:ext cx="9147600" cy="0"/>
          </a:xfrm>
          <a:prstGeom prst="straightConnector1">
            <a:avLst/>
          </a:prstGeom>
          <a:noFill/>
          <a:ln cap="flat" cmpd="sng" w="114300">
            <a:solidFill>
              <a:srgbClr val="0097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" name="Google Shape;57;p13"/>
          <p:cNvSpPr txBox="1"/>
          <p:nvPr/>
        </p:nvSpPr>
        <p:spPr>
          <a:xfrm>
            <a:off x="2389750" y="1319425"/>
            <a:ext cx="6125100" cy="81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AB40"/>
                </a:solidFill>
                <a:latin typeface="Comfortaa"/>
                <a:ea typeface="Comfortaa"/>
                <a:cs typeface="Comfortaa"/>
                <a:sym typeface="Comfortaa"/>
              </a:rPr>
              <a:t>СЕНСОРНАЯ ПЕРЧАТКА</a:t>
            </a:r>
            <a:endParaRPr sz="3600">
              <a:solidFill>
                <a:srgbClr val="FFAB4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675" y="1483575"/>
            <a:ext cx="1031925" cy="10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557875" y="40800"/>
            <a:ext cx="24696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97A7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ПРОБЛЕМА</a:t>
            </a:r>
            <a:endParaRPr sz="2400">
              <a:solidFill>
                <a:srgbClr val="0097A7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cxnSp>
        <p:nvCxnSpPr>
          <p:cNvPr id="64" name="Google Shape;64;p14"/>
          <p:cNvCxnSpPr/>
          <p:nvPr/>
        </p:nvCxnSpPr>
        <p:spPr>
          <a:xfrm>
            <a:off x="0" y="5143500"/>
            <a:ext cx="9147600" cy="0"/>
          </a:xfrm>
          <a:prstGeom prst="straightConnector1">
            <a:avLst/>
          </a:prstGeom>
          <a:noFill/>
          <a:ln cap="flat" cmpd="sng" w="38100">
            <a:solidFill>
              <a:srgbClr val="0097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Google Shape;65;p14"/>
          <p:cNvSpPr txBox="1"/>
          <p:nvPr/>
        </p:nvSpPr>
        <p:spPr>
          <a:xfrm>
            <a:off x="7838700" y="0"/>
            <a:ext cx="1319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97A7"/>
                </a:solidFill>
                <a:latin typeface="Comfortaa"/>
                <a:ea typeface="Comfortaa"/>
                <a:cs typeface="Comfortaa"/>
                <a:sym typeface="Comfortaa"/>
              </a:rPr>
              <a:t>Ω</a:t>
            </a:r>
            <a:r>
              <a:rPr lang="ru" sz="3000">
                <a:solidFill>
                  <a:srgbClr val="78909C"/>
                </a:solidFill>
                <a:latin typeface="Comfortaa"/>
                <a:ea typeface="Comfortaa"/>
                <a:cs typeface="Comfortaa"/>
                <a:sym typeface="Comfortaa"/>
              </a:rPr>
              <a:t>Lab</a:t>
            </a:r>
            <a:endParaRPr sz="3000">
              <a:solidFill>
                <a:srgbClr val="78909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6" name="Google Shape;66;p14"/>
          <p:cNvCxnSpPr/>
          <p:nvPr/>
        </p:nvCxnSpPr>
        <p:spPr>
          <a:xfrm>
            <a:off x="0" y="588300"/>
            <a:ext cx="9144000" cy="0"/>
          </a:xfrm>
          <a:prstGeom prst="straightConnector1">
            <a:avLst/>
          </a:prstGeom>
          <a:noFill/>
          <a:ln cap="flat" cmpd="sng" w="28575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25" y="98100"/>
            <a:ext cx="402061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149575" y="684900"/>
            <a:ext cx="5014500" cy="42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8909C"/>
              </a:buClr>
              <a:buSzPts val="1100"/>
              <a:buFont typeface="Roboto Light"/>
              <a:buChar char="-"/>
            </a:pPr>
            <a:r>
              <a:rPr lang="ru" sz="1100">
                <a:solidFill>
                  <a:srgbClr val="78909C"/>
                </a:solidFill>
                <a:latin typeface="Roboto Light"/>
                <a:ea typeface="Roboto Light"/>
                <a:cs typeface="Roboto Light"/>
                <a:sym typeface="Roboto Light"/>
              </a:rPr>
              <a:t>сложность полноценной работы с трехмерными объектами с использованием существующих распространенных манипуляторов - клавиатуры и мыши;</a:t>
            </a:r>
            <a:endParaRPr sz="1100">
              <a:solidFill>
                <a:srgbClr val="78909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8909C"/>
              </a:buClr>
              <a:buSzPts val="1100"/>
              <a:buFont typeface="Roboto Light"/>
              <a:buChar char="-"/>
            </a:pPr>
            <a:r>
              <a:rPr lang="ru" sz="1100">
                <a:solidFill>
                  <a:srgbClr val="78909C"/>
                </a:solidFill>
                <a:latin typeface="Roboto Light"/>
                <a:ea typeface="Roboto Light"/>
                <a:cs typeface="Roboto Light"/>
                <a:sym typeface="Roboto Light"/>
              </a:rPr>
              <a:t>отсутствие полного погружения в среду дополненной и виртуальной реальности, так как взаимодействие с объектами происходит не на интуитивном уровне;</a:t>
            </a:r>
            <a:endParaRPr sz="1100">
              <a:solidFill>
                <a:srgbClr val="78909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8909C"/>
              </a:buClr>
              <a:buSzPts val="1100"/>
              <a:buFont typeface="Roboto Light"/>
              <a:buChar char="-"/>
            </a:pPr>
            <a:r>
              <a:rPr lang="ru" sz="1100">
                <a:solidFill>
                  <a:srgbClr val="78909C"/>
                </a:solidFill>
                <a:latin typeface="Roboto Light"/>
                <a:ea typeface="Roboto Light"/>
                <a:cs typeface="Roboto Light"/>
                <a:sym typeface="Roboto Light"/>
              </a:rPr>
              <a:t>сложность детального считывания движения рук человека;</a:t>
            </a:r>
            <a:endParaRPr sz="1100">
              <a:solidFill>
                <a:srgbClr val="78909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8909C"/>
              </a:buClr>
              <a:buSzPts val="1100"/>
              <a:buFont typeface="Roboto Light"/>
              <a:buChar char="-"/>
            </a:pPr>
            <a:r>
              <a:rPr lang="ru" sz="1100">
                <a:solidFill>
                  <a:srgbClr val="78909C"/>
                </a:solidFill>
                <a:latin typeface="Roboto Light"/>
                <a:ea typeface="Roboto Light"/>
                <a:cs typeface="Roboto Light"/>
                <a:sym typeface="Roboto Light"/>
              </a:rPr>
              <a:t>необходимость в обработке большого количества разнообразных движений для получения объема информации, необходимого для комфортной работы с объектами в VR/AR, а также управления сложными устройствами;</a:t>
            </a:r>
            <a:endParaRPr sz="1100">
              <a:solidFill>
                <a:srgbClr val="78909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8909C"/>
              </a:buClr>
              <a:buSzPts val="1100"/>
              <a:buFont typeface="Roboto Light"/>
              <a:buChar char="-"/>
            </a:pPr>
            <a:r>
              <a:rPr lang="ru" sz="1100">
                <a:solidFill>
                  <a:srgbClr val="78909C"/>
                </a:solidFill>
                <a:latin typeface="Roboto Light"/>
                <a:ea typeface="Roboto Light"/>
                <a:cs typeface="Roboto Light"/>
                <a:sym typeface="Roboto Light"/>
              </a:rPr>
              <a:t>для образования, обучения профессиям или контролирования и запоминания движения необходим максимальной удобный и привычный способ интеграции с учебной средой;</a:t>
            </a:r>
            <a:endParaRPr sz="1100">
              <a:solidFill>
                <a:srgbClr val="78909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8909C"/>
              </a:buClr>
              <a:buSzPts val="1100"/>
              <a:buFont typeface="Roboto Light"/>
              <a:buChar char="-"/>
            </a:pPr>
            <a:r>
              <a:rPr lang="ru" sz="1100">
                <a:solidFill>
                  <a:srgbClr val="78909C"/>
                </a:solidFill>
                <a:latin typeface="Roboto Light"/>
                <a:ea typeface="Roboto Light"/>
                <a:cs typeface="Roboto Light"/>
                <a:sym typeface="Roboto Light"/>
              </a:rPr>
              <a:t>низкий функционал и высокая стоимость существующих аналогов;</a:t>
            </a:r>
            <a:endParaRPr sz="1100">
              <a:solidFill>
                <a:srgbClr val="78909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8909C"/>
              </a:buClr>
              <a:buSzPts val="1100"/>
              <a:buFont typeface="Roboto Light"/>
              <a:buChar char="-"/>
            </a:pPr>
            <a:r>
              <a:rPr lang="ru" sz="1100">
                <a:solidFill>
                  <a:srgbClr val="78909C"/>
                </a:solidFill>
                <a:latin typeface="Roboto Light"/>
                <a:ea typeface="Roboto Light"/>
                <a:cs typeface="Roboto Light"/>
                <a:sym typeface="Roboto Light"/>
              </a:rPr>
              <a:t>отсутствие отечественных решений;</a:t>
            </a:r>
            <a:endParaRPr sz="1100">
              <a:solidFill>
                <a:srgbClr val="78909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3225" y="2619300"/>
            <a:ext cx="3218050" cy="22605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5666450" y="893425"/>
            <a:ext cx="24696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97A7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РЕШЕНИЕ</a:t>
            </a:r>
            <a:endParaRPr sz="2400">
              <a:solidFill>
                <a:srgbClr val="0097A7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5533225" y="1449275"/>
            <a:ext cx="34845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Сенсорная перчатка</a:t>
            </a:r>
            <a:r>
              <a:rPr lang="ru" sz="13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, считывающая движения пальцев и  рук человека для работы с различными объектами и жестами.</a:t>
            </a:r>
            <a:endParaRPr sz="13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72" name="Google Shape;72;p14"/>
          <p:cNvCxnSpPr/>
          <p:nvPr/>
        </p:nvCxnSpPr>
        <p:spPr>
          <a:xfrm>
            <a:off x="5261650" y="1218900"/>
            <a:ext cx="0" cy="3511500"/>
          </a:xfrm>
          <a:prstGeom prst="straightConnector1">
            <a:avLst/>
          </a:prstGeom>
          <a:noFill/>
          <a:ln cap="flat" cmpd="sng" w="9525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823" y="747946"/>
            <a:ext cx="853499" cy="9504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15"/>
          <p:cNvCxnSpPr/>
          <p:nvPr/>
        </p:nvCxnSpPr>
        <p:spPr>
          <a:xfrm>
            <a:off x="0" y="5143500"/>
            <a:ext cx="9147600" cy="0"/>
          </a:xfrm>
          <a:prstGeom prst="straightConnector1">
            <a:avLst/>
          </a:prstGeom>
          <a:noFill/>
          <a:ln cap="flat" cmpd="sng" w="38100">
            <a:solidFill>
              <a:srgbClr val="0097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Google Shape;79;p15"/>
          <p:cNvSpPr txBox="1"/>
          <p:nvPr/>
        </p:nvSpPr>
        <p:spPr>
          <a:xfrm>
            <a:off x="7838700" y="0"/>
            <a:ext cx="1319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97A7"/>
                </a:solidFill>
                <a:latin typeface="Comfortaa"/>
                <a:ea typeface="Comfortaa"/>
                <a:cs typeface="Comfortaa"/>
                <a:sym typeface="Comfortaa"/>
              </a:rPr>
              <a:t>Ω</a:t>
            </a:r>
            <a:r>
              <a:rPr lang="ru" sz="3000">
                <a:solidFill>
                  <a:srgbClr val="78909C"/>
                </a:solidFill>
                <a:latin typeface="Comfortaa"/>
                <a:ea typeface="Comfortaa"/>
                <a:cs typeface="Comfortaa"/>
                <a:sym typeface="Comfortaa"/>
              </a:rPr>
              <a:t>Lab</a:t>
            </a:r>
            <a:endParaRPr sz="3000">
              <a:solidFill>
                <a:srgbClr val="78909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80" name="Google Shape;80;p15"/>
          <p:cNvCxnSpPr/>
          <p:nvPr/>
        </p:nvCxnSpPr>
        <p:spPr>
          <a:xfrm>
            <a:off x="0" y="588300"/>
            <a:ext cx="9144000" cy="0"/>
          </a:xfrm>
          <a:prstGeom prst="straightConnector1">
            <a:avLst/>
          </a:prstGeom>
          <a:noFill/>
          <a:ln cap="flat" cmpd="sng" w="28575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5"/>
          <p:cNvSpPr txBox="1"/>
          <p:nvPr/>
        </p:nvSpPr>
        <p:spPr>
          <a:xfrm>
            <a:off x="557875" y="40800"/>
            <a:ext cx="24696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97A7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ПРОДУКТ</a:t>
            </a:r>
            <a:endParaRPr sz="2400">
              <a:solidFill>
                <a:srgbClr val="0097A7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25" y="98100"/>
            <a:ext cx="402061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7625" y="3102600"/>
            <a:ext cx="641200" cy="6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39388" y="4461587"/>
            <a:ext cx="718925" cy="386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-5400000">
            <a:off x="3249162" y="409538"/>
            <a:ext cx="2846975" cy="483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89414" y="694063"/>
            <a:ext cx="420300" cy="4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47625" y="1024860"/>
            <a:ext cx="587250" cy="58722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4059288" y="609875"/>
            <a:ext cx="13989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97A7"/>
                </a:solidFill>
                <a:latin typeface="Ubuntu Light"/>
                <a:ea typeface="Ubuntu Light"/>
                <a:cs typeface="Ubuntu Light"/>
                <a:sym typeface="Ubuntu Light"/>
              </a:rPr>
              <a:t>Беспроводная связь</a:t>
            </a:r>
            <a:endParaRPr sz="1000">
              <a:solidFill>
                <a:srgbClr val="0097A7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на основе Bluetooth 5.0</a:t>
            </a:r>
            <a:endParaRPr sz="1000">
              <a:solidFill>
                <a:srgbClr val="0097A7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1817325" y="834200"/>
            <a:ext cx="16182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97A7"/>
                </a:solidFill>
                <a:latin typeface="Ubuntu Light"/>
                <a:ea typeface="Ubuntu Light"/>
                <a:cs typeface="Ubuntu Light"/>
                <a:sym typeface="Ubuntu Light"/>
              </a:rPr>
              <a:t>Датчики</a:t>
            </a:r>
            <a:endParaRPr sz="1000">
              <a:solidFill>
                <a:srgbClr val="0097A7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97A7"/>
                </a:solidFill>
                <a:latin typeface="Ubuntu Light"/>
                <a:ea typeface="Ubuntu Light"/>
                <a:cs typeface="Ubuntu Light"/>
                <a:sym typeface="Ubuntu Light"/>
              </a:rPr>
              <a:t>положения пальцев</a:t>
            </a:r>
            <a:endParaRPr sz="1000">
              <a:solidFill>
                <a:srgbClr val="0097A7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на основе датчика трехмерного положения</a:t>
            </a:r>
            <a:endParaRPr sz="8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6684325" y="4235700"/>
            <a:ext cx="17787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97A7"/>
                </a:solidFill>
                <a:latin typeface="Ubuntu Light"/>
                <a:ea typeface="Ubuntu Light"/>
                <a:cs typeface="Ubuntu Light"/>
                <a:sym typeface="Ubuntu Light"/>
              </a:rPr>
              <a:t>Датчики положения кисти и большого пальца</a:t>
            </a:r>
            <a:endParaRPr sz="1000">
              <a:solidFill>
                <a:srgbClr val="0097A7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на основе датчика трехмерного положения</a:t>
            </a:r>
            <a:endParaRPr sz="8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97A7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2505125" y="4371138"/>
            <a:ext cx="12438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97A7"/>
                </a:solidFill>
                <a:latin typeface="Ubuntu Light"/>
                <a:ea typeface="Ubuntu Light"/>
                <a:cs typeface="Ubuntu Light"/>
                <a:sym typeface="Ubuntu Light"/>
              </a:rPr>
              <a:t>Вибромоторы</a:t>
            </a:r>
            <a:endParaRPr sz="1000">
              <a:solidFill>
                <a:srgbClr val="0097A7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для тактильной обратной связи</a:t>
            </a:r>
            <a:endParaRPr sz="8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97A7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7734875" y="993425"/>
            <a:ext cx="12438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97A7"/>
                </a:solidFill>
                <a:latin typeface="Ubuntu Light"/>
                <a:ea typeface="Ubuntu Light"/>
                <a:cs typeface="Ubuntu Light"/>
                <a:sym typeface="Ubuntu Light"/>
              </a:rPr>
              <a:t>Плата управления</a:t>
            </a:r>
            <a:endParaRPr sz="1000">
              <a:solidFill>
                <a:srgbClr val="0097A7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на основе энергоэффективного микроконтроллера</a:t>
            </a:r>
            <a:endParaRPr sz="1000">
              <a:solidFill>
                <a:srgbClr val="0097A7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7653200" y="3208400"/>
            <a:ext cx="1243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97A7"/>
                </a:solidFill>
                <a:latin typeface="Ubuntu Light"/>
                <a:ea typeface="Ubuntu Light"/>
                <a:cs typeface="Ubuntu Light"/>
                <a:sym typeface="Ubuntu Light"/>
              </a:rPr>
              <a:t>Модуль питания</a:t>
            </a:r>
            <a:endParaRPr sz="1000">
              <a:solidFill>
                <a:srgbClr val="0097A7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LiOn аккумулятор</a:t>
            </a:r>
            <a:endParaRPr sz="1000">
              <a:solidFill>
                <a:srgbClr val="0097A7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cxnSp>
        <p:nvCxnSpPr>
          <p:cNvPr id="94" name="Google Shape;94;p15"/>
          <p:cNvCxnSpPr/>
          <p:nvPr/>
        </p:nvCxnSpPr>
        <p:spPr>
          <a:xfrm rot="10800000">
            <a:off x="1739350" y="1533450"/>
            <a:ext cx="2946000" cy="1621800"/>
          </a:xfrm>
          <a:prstGeom prst="straightConnector1">
            <a:avLst/>
          </a:prstGeom>
          <a:noFill/>
          <a:ln cap="flat" cmpd="sng" w="9525">
            <a:solidFill>
              <a:srgbClr val="78909C"/>
            </a:solidFill>
            <a:prstDash val="solid"/>
            <a:round/>
            <a:headEnd len="med" w="med" type="oval"/>
            <a:tailEnd len="med" w="med" type="none"/>
          </a:ln>
        </p:spPr>
      </p:cxnSp>
      <p:pic>
        <p:nvPicPr>
          <p:cNvPr id="95" name="Google Shape;9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125" y="4224449"/>
            <a:ext cx="641200" cy="7139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5"/>
          <p:cNvCxnSpPr/>
          <p:nvPr/>
        </p:nvCxnSpPr>
        <p:spPr>
          <a:xfrm rot="10800000">
            <a:off x="1746275" y="1538825"/>
            <a:ext cx="1063200" cy="1106400"/>
          </a:xfrm>
          <a:prstGeom prst="straightConnector1">
            <a:avLst/>
          </a:prstGeom>
          <a:noFill/>
          <a:ln cap="flat" cmpd="sng" w="9525">
            <a:solidFill>
              <a:srgbClr val="78909C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97" name="Google Shape;97;p15"/>
          <p:cNvSpPr txBox="1"/>
          <p:nvPr/>
        </p:nvSpPr>
        <p:spPr>
          <a:xfrm>
            <a:off x="618025" y="1698350"/>
            <a:ext cx="14115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97A7"/>
                </a:solidFill>
                <a:latin typeface="Ubuntu Light"/>
                <a:ea typeface="Ubuntu Light"/>
                <a:cs typeface="Ubuntu Light"/>
                <a:sym typeface="Ubuntu Light"/>
              </a:rPr>
              <a:t>2 датчика на палец</a:t>
            </a:r>
            <a:endParaRPr sz="8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cxnSp>
        <p:nvCxnSpPr>
          <p:cNvPr id="98" name="Google Shape;98;p15"/>
          <p:cNvCxnSpPr/>
          <p:nvPr/>
        </p:nvCxnSpPr>
        <p:spPr>
          <a:xfrm rot="10800000">
            <a:off x="1763275" y="1547375"/>
            <a:ext cx="2135400" cy="1400400"/>
          </a:xfrm>
          <a:prstGeom prst="straightConnector1">
            <a:avLst/>
          </a:prstGeom>
          <a:noFill/>
          <a:ln cap="flat" cmpd="sng" w="9525">
            <a:solidFill>
              <a:srgbClr val="78909C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99" name="Google Shape;99;p15"/>
          <p:cNvCxnSpPr/>
          <p:nvPr/>
        </p:nvCxnSpPr>
        <p:spPr>
          <a:xfrm rot="10800000">
            <a:off x="1754425" y="1555975"/>
            <a:ext cx="1470000" cy="1175700"/>
          </a:xfrm>
          <a:prstGeom prst="straightConnector1">
            <a:avLst/>
          </a:prstGeom>
          <a:noFill/>
          <a:ln cap="flat" cmpd="sng" w="9525">
            <a:solidFill>
              <a:srgbClr val="78909C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00" name="Google Shape;100;p15"/>
          <p:cNvCxnSpPr/>
          <p:nvPr/>
        </p:nvCxnSpPr>
        <p:spPr>
          <a:xfrm flipH="1">
            <a:off x="2359650" y="2826775"/>
            <a:ext cx="328800" cy="1608000"/>
          </a:xfrm>
          <a:prstGeom prst="straightConnector1">
            <a:avLst/>
          </a:prstGeom>
          <a:noFill/>
          <a:ln cap="flat" cmpd="sng" w="9525">
            <a:solidFill>
              <a:srgbClr val="78909C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01" name="Google Shape;101;p15"/>
          <p:cNvCxnSpPr/>
          <p:nvPr/>
        </p:nvCxnSpPr>
        <p:spPr>
          <a:xfrm flipH="1">
            <a:off x="2368525" y="3068800"/>
            <a:ext cx="665700" cy="1365900"/>
          </a:xfrm>
          <a:prstGeom prst="straightConnector1">
            <a:avLst/>
          </a:prstGeom>
          <a:noFill/>
          <a:ln cap="flat" cmpd="sng" w="9525">
            <a:solidFill>
              <a:srgbClr val="78909C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02" name="Google Shape;102;p15"/>
          <p:cNvCxnSpPr/>
          <p:nvPr/>
        </p:nvCxnSpPr>
        <p:spPr>
          <a:xfrm flipH="1">
            <a:off x="2377175" y="3405950"/>
            <a:ext cx="1227600" cy="1020000"/>
          </a:xfrm>
          <a:prstGeom prst="straightConnector1">
            <a:avLst/>
          </a:prstGeom>
          <a:noFill/>
          <a:ln cap="flat" cmpd="sng" w="9525">
            <a:solidFill>
              <a:srgbClr val="78909C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03" name="Google Shape;103;p15"/>
          <p:cNvCxnSpPr/>
          <p:nvPr/>
        </p:nvCxnSpPr>
        <p:spPr>
          <a:xfrm flipH="1">
            <a:off x="2377275" y="3855475"/>
            <a:ext cx="1867200" cy="570600"/>
          </a:xfrm>
          <a:prstGeom prst="straightConnector1">
            <a:avLst/>
          </a:prstGeom>
          <a:noFill/>
          <a:ln cap="flat" cmpd="sng" w="9525">
            <a:solidFill>
              <a:srgbClr val="78909C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04" name="Google Shape;104;p15"/>
          <p:cNvCxnSpPr/>
          <p:nvPr/>
        </p:nvCxnSpPr>
        <p:spPr>
          <a:xfrm>
            <a:off x="4866875" y="2385900"/>
            <a:ext cx="1737600" cy="1875900"/>
          </a:xfrm>
          <a:prstGeom prst="straightConnector1">
            <a:avLst/>
          </a:prstGeom>
          <a:noFill/>
          <a:ln cap="flat" cmpd="sng" w="9525">
            <a:solidFill>
              <a:srgbClr val="78909C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05" name="Google Shape;105;p15"/>
          <p:cNvCxnSpPr/>
          <p:nvPr/>
        </p:nvCxnSpPr>
        <p:spPr>
          <a:xfrm flipH="1">
            <a:off x="6604450" y="2558775"/>
            <a:ext cx="181500" cy="1702800"/>
          </a:xfrm>
          <a:prstGeom prst="straightConnector1">
            <a:avLst/>
          </a:prstGeom>
          <a:noFill/>
          <a:ln cap="flat" cmpd="sng" w="9525">
            <a:solidFill>
              <a:srgbClr val="78909C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06" name="Google Shape;106;p15"/>
          <p:cNvCxnSpPr>
            <a:endCxn id="83" idx="0"/>
          </p:cNvCxnSpPr>
          <p:nvPr/>
        </p:nvCxnSpPr>
        <p:spPr>
          <a:xfrm>
            <a:off x="6855025" y="1971000"/>
            <a:ext cx="613200" cy="1131600"/>
          </a:xfrm>
          <a:prstGeom prst="straightConnector1">
            <a:avLst/>
          </a:prstGeom>
          <a:noFill/>
          <a:ln cap="flat" cmpd="sng" w="9525">
            <a:solidFill>
              <a:srgbClr val="78909C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07" name="Google Shape;107;p15"/>
          <p:cNvCxnSpPr/>
          <p:nvPr/>
        </p:nvCxnSpPr>
        <p:spPr>
          <a:xfrm flipH="1" rot="10800000">
            <a:off x="5739975" y="1469675"/>
            <a:ext cx="1305300" cy="311100"/>
          </a:xfrm>
          <a:prstGeom prst="straightConnector1">
            <a:avLst/>
          </a:prstGeom>
          <a:noFill/>
          <a:ln cap="flat" cmpd="sng" w="9525">
            <a:solidFill>
              <a:srgbClr val="78909C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08" name="Google Shape;108;p15"/>
          <p:cNvCxnSpPr/>
          <p:nvPr/>
        </p:nvCxnSpPr>
        <p:spPr>
          <a:xfrm rot="10800000">
            <a:off x="4114975" y="1080575"/>
            <a:ext cx="1469400" cy="466800"/>
          </a:xfrm>
          <a:prstGeom prst="straightConnector1">
            <a:avLst/>
          </a:prstGeom>
          <a:noFill/>
          <a:ln cap="flat" cmpd="sng" w="9525">
            <a:solidFill>
              <a:srgbClr val="78909C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Google Shape;113;p16"/>
          <p:cNvCxnSpPr/>
          <p:nvPr/>
        </p:nvCxnSpPr>
        <p:spPr>
          <a:xfrm>
            <a:off x="0" y="5143500"/>
            <a:ext cx="9147600" cy="0"/>
          </a:xfrm>
          <a:prstGeom prst="straightConnector1">
            <a:avLst/>
          </a:prstGeom>
          <a:noFill/>
          <a:ln cap="flat" cmpd="sng" w="38100">
            <a:solidFill>
              <a:srgbClr val="0097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16"/>
          <p:cNvSpPr txBox="1"/>
          <p:nvPr/>
        </p:nvSpPr>
        <p:spPr>
          <a:xfrm>
            <a:off x="7838700" y="0"/>
            <a:ext cx="1319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97A7"/>
                </a:solidFill>
                <a:latin typeface="Comfortaa"/>
                <a:ea typeface="Comfortaa"/>
                <a:cs typeface="Comfortaa"/>
                <a:sym typeface="Comfortaa"/>
              </a:rPr>
              <a:t>Ω</a:t>
            </a:r>
            <a:r>
              <a:rPr lang="ru" sz="3000">
                <a:solidFill>
                  <a:srgbClr val="78909C"/>
                </a:solidFill>
                <a:latin typeface="Comfortaa"/>
                <a:ea typeface="Comfortaa"/>
                <a:cs typeface="Comfortaa"/>
                <a:sym typeface="Comfortaa"/>
              </a:rPr>
              <a:t>Lab</a:t>
            </a:r>
            <a:endParaRPr sz="3000">
              <a:solidFill>
                <a:srgbClr val="78909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15" name="Google Shape;115;p16"/>
          <p:cNvCxnSpPr/>
          <p:nvPr/>
        </p:nvCxnSpPr>
        <p:spPr>
          <a:xfrm>
            <a:off x="0" y="588300"/>
            <a:ext cx="9144000" cy="0"/>
          </a:xfrm>
          <a:prstGeom prst="straightConnector1">
            <a:avLst/>
          </a:prstGeom>
          <a:noFill/>
          <a:ln cap="flat" cmpd="sng" w="28575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6"/>
          <p:cNvSpPr txBox="1"/>
          <p:nvPr/>
        </p:nvSpPr>
        <p:spPr>
          <a:xfrm>
            <a:off x="557875" y="40800"/>
            <a:ext cx="35013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97A7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ВОЗМОЖНОСТИ</a:t>
            </a:r>
            <a:endParaRPr sz="2400">
              <a:solidFill>
                <a:srgbClr val="0097A7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117" name="Google Shape;11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25" y="98100"/>
            <a:ext cx="402061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152" y="2777925"/>
            <a:ext cx="1616925" cy="21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8599" y="1617133"/>
            <a:ext cx="690024" cy="69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6"/>
          <p:cNvCxnSpPr>
            <a:stCxn id="118" idx="0"/>
            <a:endCxn id="119" idx="2"/>
          </p:cNvCxnSpPr>
          <p:nvPr/>
        </p:nvCxnSpPr>
        <p:spPr>
          <a:xfrm rot="10800000">
            <a:off x="1593614" y="23072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" name="Google Shape;121;p16"/>
          <p:cNvCxnSpPr>
            <a:stCxn id="119" idx="0"/>
          </p:cNvCxnSpPr>
          <p:nvPr/>
        </p:nvCxnSpPr>
        <p:spPr>
          <a:xfrm rot="-5400000">
            <a:off x="2467961" y="455083"/>
            <a:ext cx="287700" cy="2036400"/>
          </a:xfrm>
          <a:prstGeom prst="bentConnector2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2" name="Google Shape;12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0175" y="742950"/>
            <a:ext cx="874175" cy="87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04525" y="709325"/>
            <a:ext cx="1184525" cy="105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01875" y="1593875"/>
            <a:ext cx="1184525" cy="72265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5864125" y="1543325"/>
            <a:ext cx="3070500" cy="15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ВР-обучение в школе и вузах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ВР-тренажеры в колледжах и компаниях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дизайн и 3д-моделирование в работе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гейм индустрия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разработка учебного материала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проведение он-лайн образования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управление сложными устройствами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запоминание движений человека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2411125" y="2625525"/>
            <a:ext cx="24696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97A7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ФУНКЦИИ</a:t>
            </a:r>
            <a:endParaRPr sz="1800">
              <a:solidFill>
                <a:srgbClr val="0097A7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6164575" y="1108925"/>
            <a:ext cx="24696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97A7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ПРИМЕНЕНИЕ</a:t>
            </a:r>
            <a:endParaRPr sz="1800">
              <a:solidFill>
                <a:srgbClr val="0097A7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2202450" y="2938850"/>
            <a:ext cx="3862800" cy="18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ориентация кисти и запястья в пространстве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считывание движения каждого пальца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считывание поворотов большого пальца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распознавание до 30 различных жестов и движений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измерение интенсивности и плавности движений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программирование пользовательских жестов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информирование вибрацией на пальцах и ладони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беспроводная работа с разными устройствами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запоминание движений человека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Google Shape;133;p17"/>
          <p:cNvCxnSpPr/>
          <p:nvPr/>
        </p:nvCxnSpPr>
        <p:spPr>
          <a:xfrm>
            <a:off x="0" y="5143500"/>
            <a:ext cx="9147600" cy="0"/>
          </a:xfrm>
          <a:prstGeom prst="straightConnector1">
            <a:avLst/>
          </a:prstGeom>
          <a:noFill/>
          <a:ln cap="flat" cmpd="sng" w="38100">
            <a:solidFill>
              <a:srgbClr val="0097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" name="Google Shape;134;p17"/>
          <p:cNvSpPr txBox="1"/>
          <p:nvPr/>
        </p:nvSpPr>
        <p:spPr>
          <a:xfrm>
            <a:off x="7838700" y="0"/>
            <a:ext cx="1319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97A7"/>
                </a:solidFill>
                <a:latin typeface="Comfortaa"/>
                <a:ea typeface="Comfortaa"/>
                <a:cs typeface="Comfortaa"/>
                <a:sym typeface="Comfortaa"/>
              </a:rPr>
              <a:t>Ω</a:t>
            </a:r>
            <a:r>
              <a:rPr lang="ru" sz="3000">
                <a:solidFill>
                  <a:srgbClr val="78909C"/>
                </a:solidFill>
                <a:latin typeface="Comfortaa"/>
                <a:ea typeface="Comfortaa"/>
                <a:cs typeface="Comfortaa"/>
                <a:sym typeface="Comfortaa"/>
              </a:rPr>
              <a:t>Lab</a:t>
            </a:r>
            <a:endParaRPr sz="3000">
              <a:solidFill>
                <a:srgbClr val="78909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35" name="Google Shape;135;p17"/>
          <p:cNvCxnSpPr/>
          <p:nvPr/>
        </p:nvCxnSpPr>
        <p:spPr>
          <a:xfrm>
            <a:off x="0" y="588300"/>
            <a:ext cx="9144000" cy="0"/>
          </a:xfrm>
          <a:prstGeom prst="straightConnector1">
            <a:avLst/>
          </a:prstGeom>
          <a:noFill/>
          <a:ln cap="flat" cmpd="sng" w="28575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17"/>
          <p:cNvSpPr txBox="1"/>
          <p:nvPr/>
        </p:nvSpPr>
        <p:spPr>
          <a:xfrm>
            <a:off x="557875" y="40800"/>
            <a:ext cx="35013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97A7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ИСПОЛЬЗОВАНИЕ</a:t>
            </a:r>
            <a:endParaRPr sz="2400">
              <a:solidFill>
                <a:srgbClr val="0097A7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137" name="Google Shape;13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25" y="98100"/>
            <a:ext cx="402061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 txBox="1"/>
          <p:nvPr/>
        </p:nvSpPr>
        <p:spPr>
          <a:xfrm>
            <a:off x="480475" y="627600"/>
            <a:ext cx="6918600" cy="20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100"/>
              <a:buFont typeface="Ubuntu Light"/>
              <a:buChar char="●"/>
            </a:pPr>
            <a:r>
              <a:rPr lang="ru" sz="11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Обучение в среде виртуальной и дополненной реальности</a:t>
            </a:r>
            <a:endParaRPr sz="11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100"/>
              <a:buFont typeface="Ubuntu Light"/>
              <a:buChar char="●"/>
            </a:pPr>
            <a:r>
              <a:rPr lang="ru" sz="11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Работа с моделированием и конструированием;</a:t>
            </a:r>
            <a:endParaRPr sz="11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100"/>
              <a:buFont typeface="Ubuntu Light"/>
              <a:buChar char="●"/>
            </a:pPr>
            <a:r>
              <a:rPr lang="ru" sz="11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Работа с графикой, 3д-контентом и дизайном;</a:t>
            </a:r>
            <a:endParaRPr sz="11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100"/>
              <a:buFont typeface="Ubuntu Light"/>
              <a:buChar char="●"/>
            </a:pPr>
            <a:r>
              <a:rPr lang="ru" sz="11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Создание двухмерной графики;</a:t>
            </a:r>
            <a:endParaRPr sz="11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100"/>
              <a:buFont typeface="Ubuntu Light"/>
              <a:buChar char="●"/>
            </a:pPr>
            <a:r>
              <a:rPr lang="ru" sz="11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Взаимодействие с объектами в виртуальной и дополненной реальностью;</a:t>
            </a:r>
            <a:endParaRPr sz="11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100"/>
              <a:buFont typeface="Ubuntu Light"/>
              <a:buChar char="●"/>
            </a:pPr>
            <a:r>
              <a:rPr lang="ru" sz="11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Обучение сложным и опасным специальностям, виртуальные тренировки;</a:t>
            </a:r>
            <a:endParaRPr sz="11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100"/>
              <a:buFont typeface="Ubuntu Light"/>
              <a:buChar char="●"/>
            </a:pPr>
            <a:r>
              <a:rPr lang="ru" sz="11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Управление многофункциональными устройствами, такими как БПЛА и роботы;</a:t>
            </a:r>
            <a:endParaRPr sz="11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100"/>
              <a:buFont typeface="Ubuntu Light"/>
              <a:buChar char="●"/>
            </a:pPr>
            <a:r>
              <a:rPr lang="ru" sz="11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Видеоигры и гейм-индустрия.</a:t>
            </a:r>
            <a:endParaRPr sz="11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4168650" y="2872250"/>
            <a:ext cx="4960800" cy="21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захват виртуальных объектов;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перемещения виртуальных объектов в пространстве;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масштабирование размеров моделей;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изменение геометрии моделей;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создание сложной формы моделей простыми движениями;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изменение параметров моделей: цвета, текстуры;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повороты и масштабирование моделей;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навигация в приложении;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имитация компьютерной мыши и геймпада;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9C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запоминание движений рук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9C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проверка </a:t>
            </a: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движений</a:t>
            </a: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 рук с эталонным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9C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считывание набора стандартных жестов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pic>
        <p:nvPicPr>
          <p:cNvPr id="140" name="Google Shape;14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250" y="2910925"/>
            <a:ext cx="3580277" cy="201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4297350" y="2519925"/>
            <a:ext cx="24696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97A7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ДЕЙСТВИЯ</a:t>
            </a:r>
            <a:endParaRPr sz="1800">
              <a:solidFill>
                <a:srgbClr val="0097A7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Google Shape;146;p18"/>
          <p:cNvCxnSpPr/>
          <p:nvPr/>
        </p:nvCxnSpPr>
        <p:spPr>
          <a:xfrm>
            <a:off x="0" y="5143500"/>
            <a:ext cx="9147600" cy="0"/>
          </a:xfrm>
          <a:prstGeom prst="straightConnector1">
            <a:avLst/>
          </a:prstGeom>
          <a:noFill/>
          <a:ln cap="flat" cmpd="sng" w="38100">
            <a:solidFill>
              <a:srgbClr val="0097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18"/>
          <p:cNvSpPr txBox="1"/>
          <p:nvPr/>
        </p:nvSpPr>
        <p:spPr>
          <a:xfrm>
            <a:off x="7838700" y="0"/>
            <a:ext cx="1319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97A7"/>
                </a:solidFill>
                <a:latin typeface="Comfortaa"/>
                <a:ea typeface="Comfortaa"/>
                <a:cs typeface="Comfortaa"/>
                <a:sym typeface="Comfortaa"/>
              </a:rPr>
              <a:t>Ω</a:t>
            </a:r>
            <a:r>
              <a:rPr lang="ru" sz="3000">
                <a:solidFill>
                  <a:srgbClr val="78909C"/>
                </a:solidFill>
                <a:latin typeface="Comfortaa"/>
                <a:ea typeface="Comfortaa"/>
                <a:cs typeface="Comfortaa"/>
                <a:sym typeface="Comfortaa"/>
              </a:rPr>
              <a:t>Lab</a:t>
            </a:r>
            <a:endParaRPr sz="3000">
              <a:solidFill>
                <a:srgbClr val="78909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48" name="Google Shape;148;p18"/>
          <p:cNvCxnSpPr/>
          <p:nvPr/>
        </p:nvCxnSpPr>
        <p:spPr>
          <a:xfrm>
            <a:off x="0" y="588300"/>
            <a:ext cx="9144000" cy="0"/>
          </a:xfrm>
          <a:prstGeom prst="straightConnector1">
            <a:avLst/>
          </a:prstGeom>
          <a:noFill/>
          <a:ln cap="flat" cmpd="sng" w="28575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Google Shape;149;p18"/>
          <p:cNvSpPr txBox="1"/>
          <p:nvPr/>
        </p:nvSpPr>
        <p:spPr>
          <a:xfrm>
            <a:off x="557875" y="40800"/>
            <a:ext cx="35013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97A7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ДОПОЛНИТЕЛЬНО</a:t>
            </a:r>
            <a:endParaRPr sz="2400">
              <a:solidFill>
                <a:srgbClr val="0097A7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150" name="Google Shape;15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25" y="98100"/>
            <a:ext cx="402061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 txBox="1"/>
          <p:nvPr/>
        </p:nvSpPr>
        <p:spPr>
          <a:xfrm>
            <a:off x="4639375" y="2796050"/>
            <a:ext cx="4413900" cy="21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считывание положения тела человека;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определение положения всего тела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20 точек + сенсорные перчатки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беспроводная работа на расстоянии до 10 метров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запоминание движений человека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сравнение движений с эталонной моделью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возможность интеграции дополнительных устройств и сенсоров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000"/>
              <a:buFont typeface="Ubuntu Light"/>
              <a:buChar char="●"/>
            </a:pPr>
            <a:r>
              <a:rPr lang="ru" sz="1000">
                <a:solidFill>
                  <a:srgbClr val="78909C"/>
                </a:solidFill>
                <a:latin typeface="Ubuntu Light"/>
                <a:ea typeface="Ubuntu Light"/>
                <a:cs typeface="Ubuntu Light"/>
                <a:sym typeface="Ubuntu Light"/>
              </a:rPr>
              <a:t>высокая прочность электрических соединений и удобство одевания костюма</a:t>
            </a:r>
            <a:endParaRPr sz="1000">
              <a:solidFill>
                <a:srgbClr val="78909C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5172775" y="2364050"/>
            <a:ext cx="24696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97A7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ВОЗМОЖНОСТИ</a:t>
            </a:r>
            <a:endParaRPr sz="1800">
              <a:solidFill>
                <a:srgbClr val="0097A7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480475" y="719475"/>
            <a:ext cx="7161900" cy="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rPr>
              <a:t>Используя технологии, разработанный математический аппарат и электронные модули, текущими разработка участниками данного проекта является создание </a:t>
            </a:r>
            <a:r>
              <a:rPr lang="ru" sz="11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сенсорного </a:t>
            </a:r>
            <a:r>
              <a:rPr lang="ru" sz="11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костюма</a:t>
            </a:r>
            <a:r>
              <a:rPr lang="ru" sz="1100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rPr>
              <a:t>, который определяет положение не </a:t>
            </a:r>
            <a:r>
              <a:rPr lang="ru" sz="1100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rPr>
              <a:t>только</a:t>
            </a:r>
            <a:r>
              <a:rPr lang="ru" sz="1100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rPr>
              <a:t> рук, а всего тела человека.</a:t>
            </a:r>
            <a:endParaRPr/>
          </a:p>
        </p:txBody>
      </p:sp>
      <p:pic>
        <p:nvPicPr>
          <p:cNvPr id="154" name="Google Shape;15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975" y="2718750"/>
            <a:ext cx="3863850" cy="196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557875" y="1605675"/>
            <a:ext cx="31593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97A7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СЕНСОРНЫЙ КОСТЮМ</a:t>
            </a:r>
            <a:endParaRPr sz="1800">
              <a:solidFill>
                <a:srgbClr val="0097A7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